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2113691408" r:id="rId3"/>
    <p:sldId id="2113691371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D8086-E9A7-4952-95A9-EDE754C5B43F}" type="datetimeFigureOut">
              <a:rPr lang="it-IT" smtClean="0"/>
              <a:t>30/01/2024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05A53-7CB8-4ABF-9FA2-481B53561B5E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Segnaposto note 2"/>
          <p:cNvSpPr>
            <a:spLocks noGrp="1" noEditPoint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lang="it-IT" dirty="0"/>
              <a:t>Differenzianti:  Familiarità, attenzione personalizzata, specificità di ogni centro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fld id="{7EBD228B-85E0-4AF4-BF74-7B3F7EECA4CE}" type="slidenum">
              <a:rPr kumimoji="0" lang="it-IT" sz="1300" b="0" i="0" u="none" strike="noStrike" kern="1200" cap="none" spc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it-IT" sz="1300" b="0" i="0" u="none" strike="noStrike" kern="1200" cap="none" spc="0" baseline="0" noProof="0">
              <a:ln>
                <a:noFill/>
              </a:ln>
              <a:solidFill>
                <a:prstClr val="black"/>
              </a:solidFill>
              <a:effectLst/>
              <a:uLn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Segnaposto note 2"/>
          <p:cNvSpPr>
            <a:spLocks noGrp="1" noEditPoints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fld id="{7EBD228B-85E0-4AF4-BF74-7B3F7EECA4CE}" type="slidenum">
              <a:rPr kumimoji="0" lang="it-IT" sz="1300" b="0" i="0" u="none" strike="noStrike" kern="1200" cap="none" spc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it-IT" sz="1300" b="0" i="0" u="none" strike="noStrike" kern="1200" cap="none" spc="0" baseline="0" noProof="0">
              <a:ln>
                <a:noFill/>
              </a:ln>
              <a:solidFill>
                <a:prstClr val="black"/>
              </a:solidFill>
              <a:effectLst/>
              <a:uLn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 noEditPoint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3C8B005D-2470-40A9-B0AD-A10F10CCF779}" type="datetimeFigureOut">
              <a:rPr lang="it-IT" smtClean="0"/>
              <a:t>30/01/2024</a:t>
            </a:fld>
            <a:endParaRPr lang="it-IT"/>
          </a:p>
        </p:txBody>
      </p:sp>
      <p:sp>
        <p:nvSpPr>
          <p:cNvPr id="5" name="Segnaposto piè di pagina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54D68B0E-5D01-4B9E-B738-5137C72BC061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 noEditPoints="1"/>
          </p:cNvSpPr>
          <p:nvPr>
            <p:ph type="title"/>
          </p:nvPr>
        </p:nvSpPr>
        <p:spPr>
          <a:xfrm>
            <a:off x="838200" y="136526"/>
            <a:ext cx="10515600" cy="962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4" name="Segnaposto data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3C8B005D-2470-40A9-B0AD-A10F10CCF779}" type="datetimeFigureOut">
              <a:rPr lang="it-IT" smtClean="0"/>
              <a:t>30/01/2024</a:t>
            </a:fld>
            <a:endParaRPr lang="it-IT"/>
          </a:p>
        </p:txBody>
      </p:sp>
      <p:sp>
        <p:nvSpPr>
          <p:cNvPr id="5" name="Segnaposto piè di pagina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54D68B0E-5D01-4B9E-B738-5137C72BC061}" type="slidenum">
              <a:rPr lang="it-IT" smtClean="0"/>
              <a:t>‹#›</a:t>
            </a:fld>
            <a:endParaRPr lang="it-IT"/>
          </a:p>
        </p:txBody>
      </p:sp>
      <p:cxnSp>
        <p:nvCxnSpPr>
          <p:cNvPr id="7" name="Connettore diritto 6"/>
          <p:cNvCxnSpPr/>
          <p:nvPr userDrawn="1"/>
        </p:nvCxnSpPr>
        <p:spPr>
          <a:xfrm>
            <a:off x="838200" y="919165"/>
            <a:ext cx="105156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dt="0"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 noEditPoints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3C8B005D-2470-40A9-B0AD-A10F10CCF779}" type="datetimeFigureOut">
              <a:rPr lang="it-IT" smtClean="0"/>
              <a:t>30/01/2024</a:t>
            </a:fld>
            <a:endParaRPr lang="it-IT"/>
          </a:p>
        </p:txBody>
      </p:sp>
      <p:sp>
        <p:nvSpPr>
          <p:cNvPr id="5" name="Segnaposto piè di pagina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54D68B0E-5D01-4B9E-B738-5137C72BC061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 noEditPoints="1"/>
          </p:cNvSpPr>
          <p:nvPr>
            <p:ph sz="half" idx="1"/>
          </p:nvPr>
        </p:nvSpPr>
        <p:spPr>
          <a:xfrm>
            <a:off x="838200" y="1303111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 noEditPoints="1"/>
          </p:cNvSpPr>
          <p:nvPr>
            <p:ph sz="half" idx="2"/>
          </p:nvPr>
        </p:nvSpPr>
        <p:spPr>
          <a:xfrm>
            <a:off x="6172200" y="1303111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3C8B005D-2470-40A9-B0AD-A10F10CCF779}" type="datetimeFigureOut">
              <a:rPr lang="it-IT" smtClean="0"/>
              <a:t>30/01/2024</a:t>
            </a:fld>
            <a:endParaRPr lang="it-IT"/>
          </a:p>
        </p:txBody>
      </p:sp>
      <p:sp>
        <p:nvSpPr>
          <p:cNvPr id="6" name="Segnaposto piè di pagina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54D68B0E-5D01-4B9E-B738-5137C72BC061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itolo 1"/>
          <p:cNvSpPr>
            <a:spLocks noGrp="1" noEditPoints="1"/>
          </p:cNvSpPr>
          <p:nvPr>
            <p:ph type="title"/>
          </p:nvPr>
        </p:nvSpPr>
        <p:spPr>
          <a:xfrm>
            <a:off x="838200" y="136526"/>
            <a:ext cx="10515600" cy="962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cxnSp>
        <p:nvCxnSpPr>
          <p:cNvPr id="9" name="Connettore diritto 8"/>
          <p:cNvCxnSpPr/>
          <p:nvPr userDrawn="1"/>
        </p:nvCxnSpPr>
        <p:spPr>
          <a:xfrm>
            <a:off x="838200" y="919165"/>
            <a:ext cx="105156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3C8B005D-2470-40A9-B0AD-A10F10CCF779}" type="datetimeFigureOut">
              <a:rPr lang="it-IT" smtClean="0"/>
              <a:t>30/01/2024</a:t>
            </a:fld>
            <a:endParaRPr lang="it-IT"/>
          </a:p>
        </p:txBody>
      </p:sp>
      <p:sp>
        <p:nvSpPr>
          <p:cNvPr id="3" name="Segnaposto piè di pagina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54D68B0E-5D01-4B9E-B738-5137C72BC061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  <p:hf dt="0" sldNum="0" hdr="0" ft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005D-2470-40A9-B0AD-A10F10CCF779}" type="datetimeFigureOut">
              <a:rPr lang="it-IT" smtClean="0"/>
              <a:t>30/01/2024</a:t>
            </a:fld>
            <a:endParaRPr lang="it-IT"/>
          </a:p>
        </p:txBody>
      </p:sp>
      <p:sp>
        <p:nvSpPr>
          <p:cNvPr id="5" name="Segnaposto piè di pagina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68B0E-5D01-4B9E-B738-5137C72BC061}" type="slidenum">
              <a:rPr lang="it-IT" smtClean="0"/>
              <a:t>‹#›</a:t>
            </a:fld>
            <a:endParaRPr lang="it-IT"/>
          </a:p>
        </p:txBody>
      </p:sp>
      <p:pic>
        <p:nvPicPr>
          <p:cNvPr id="7" name="Picture 2" descr="Home A - Gruppo Saneb"/>
          <p:cNvPicPr>
            <a:picLocks noChangeAspect="1" noChangeArrowheads="1"/>
          </p:cNvPicPr>
          <p:nvPr userDrawn="1"/>
        </p:nvPicPr>
        <p:blipFill>
          <a:blip r:embed="rId1"/>
          <a:srcRect/>
          <a:stretch>
            <a:fillRect/>
          </a:stretch>
        </p:blipFill>
        <p:spPr bwMode="auto">
          <a:xfrm>
            <a:off x="9716490" y="6176963"/>
            <a:ext cx="2475510" cy="681036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 userDrawn="1"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 userDrawn="1"/>
        </p:nvSpPr>
        <p:spPr>
          <a:xfrm>
            <a:off x="277092" y="0"/>
            <a:ext cx="175491" cy="6858000"/>
          </a:xfrm>
          <a:prstGeom prst="rect">
            <a:avLst/>
          </a:prstGeom>
          <a:solidFill>
            <a:srgbClr val="99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ettangolo 9"/>
          <p:cNvSpPr/>
          <p:nvPr userDrawn="1"/>
        </p:nvSpPr>
        <p:spPr>
          <a:xfrm>
            <a:off x="447964" y="0"/>
            <a:ext cx="175491" cy="6862620"/>
          </a:xfrm>
          <a:prstGeom prst="rect">
            <a:avLst/>
          </a:prstGeom>
          <a:solidFill>
            <a:srgbClr val="0CD1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877781" y="5048966"/>
            <a:ext cx="1740004" cy="600164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kumimoji="0" lang="it-IT" sz="1100" b="0" i="0" u="none" strike="noStrike" kern="1200" cap="none" spc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latin typeface="Calibri" panose="020F0502020204030204"/>
                <a:ea typeface="+mn-ea"/>
                <a:cs typeface="+mn-cs"/>
              </a:rPr>
              <a:t>Accesso, Accoglienza, Affidabilità,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kumimoji="0" lang="it-IT" sz="1100" b="0" i="0" u="none" strike="noStrike" kern="1200" cap="none" spc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latin typeface="Calibri" panose="020F0502020204030204"/>
                <a:ea typeface="+mn-ea"/>
                <a:cs typeface="+mn-cs"/>
              </a:rPr>
              <a:t>Trasparenza, Fiducia.  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468970" y="2811405"/>
            <a:ext cx="2098591" cy="938719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kumimoji="0" lang="it-IT" sz="1100" b="0" i="0" u="none" strike="noStrike" kern="1200" cap="none" spc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latin typeface="Calibri" panose="020F0502020204030204"/>
                <a:ea typeface="+mn-ea"/>
                <a:cs typeface="+mn-cs"/>
              </a:rPr>
              <a:t>Sviluppare un eco-sistema sanitario territoriale integrato, dove il paziente possa sentirsi accolto con una attenzione personalizzata.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211031" y="1470376"/>
            <a:ext cx="2622162" cy="110799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kumimoji="0" lang="it-IT" sz="1100" b="0" i="0" u="none" strike="noStrike" kern="1200" cap="none" spc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latin typeface="Calibri" panose="020F0502020204030204"/>
                <a:ea typeface="+mn-ea"/>
                <a:cs typeface="+mn-cs"/>
              </a:rPr>
              <a:t>Fornire un accesso semplificato alla prevenzione e alla diagnosi precoce a più cittadini possibile, attraverso la professionalità dei nostri specialisti, l’eccellenza tecnica e l’accoglienza del nostro staff.</a:t>
            </a:r>
          </a:p>
        </p:txBody>
      </p:sp>
      <p:pic>
        <p:nvPicPr>
          <p:cNvPr id="1028" name="Picture 4" descr="Vision, Mission &amp; Our Values - Ahmedabad Institute of Medical Services |  Multi Super Speciality Hospital in Ahmedabad"/>
          <p:cNvPicPr>
            <a:picLocks noChangeAspect="1" noChangeArrowheads="1"/>
          </p:cNvPicPr>
          <p:nvPr/>
        </p:nvPicPr>
        <p:blipFill>
          <a:blip r:embed="rId1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411737" y="2292209"/>
            <a:ext cx="3146351" cy="3146351"/>
          </a:xfrm>
          <a:prstGeom prst="rect">
            <a:avLst/>
          </a:prstGeom>
          <a:noFill/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rcRect l="46203" t="20819" r="31873" b="37878"/>
          <a:stretch/>
        </p:blipFill>
        <p:spPr>
          <a:xfrm>
            <a:off x="624439" y="1004702"/>
            <a:ext cx="3994002" cy="404426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rcRect l="10837" t="30077" r="64342" b="47647"/>
          <a:stretch/>
        </p:blipFill>
        <p:spPr>
          <a:xfrm>
            <a:off x="1028622" y="5192391"/>
            <a:ext cx="1610816" cy="767987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rcRect l="35657" t="30077" r="40236" b="47647"/>
          <a:stretch/>
        </p:blipFill>
        <p:spPr>
          <a:xfrm>
            <a:off x="1401292" y="5982895"/>
            <a:ext cx="1536806" cy="740695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rcRect l="59585" t="29424" r="15593" b="47647"/>
          <a:stretch/>
        </p:blipFill>
        <p:spPr>
          <a:xfrm>
            <a:off x="2639438" y="5165763"/>
            <a:ext cx="1610816" cy="790505"/>
          </a:xfrm>
          <a:prstGeom prst="rect">
            <a:avLst/>
          </a:prstGeom>
        </p:spPr>
      </p:pic>
      <p:pic>
        <p:nvPicPr>
          <p:cNvPr id="13" name="Picture 2" descr="GERAMED FKT poliambulatiri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9736" y="6027189"/>
            <a:ext cx="631535" cy="63153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Titolo 1"/>
          <p:cNvSpPr>
            <a:spLocks noGrp="1" noEditPoints="1"/>
          </p:cNvSpPr>
          <p:nvPr>
            <p:ph type="title"/>
          </p:nvPr>
        </p:nvSpPr>
        <p:spPr>
          <a:xfrm>
            <a:off x="838200" y="136526"/>
            <a:ext cx="10515600" cy="962602"/>
          </a:xfrm>
        </p:spPr>
        <p:txBody>
          <a:bodyPr/>
          <a:lstStyle/>
          <a:p>
            <a:r>
              <a:rPr lang="it-IT" dirty="0" err="1"/>
              <a:t>Saneb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nostre prestazioni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1"/>
          <a:srcRect l="10837" t="30077" r="64342" b="47647"/>
          <a:stretch/>
        </p:blipFill>
        <p:spPr>
          <a:xfrm>
            <a:off x="2352224" y="1806792"/>
            <a:ext cx="2486329" cy="118540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1"/>
          <a:srcRect l="35657" t="30077" r="40236" b="47647"/>
          <a:stretch/>
        </p:blipFill>
        <p:spPr>
          <a:xfrm>
            <a:off x="7325936" y="1806792"/>
            <a:ext cx="2459500" cy="118540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1"/>
          <a:srcRect l="59585" t="29424" r="15593" b="47647"/>
          <a:stretch/>
        </p:blipFill>
        <p:spPr>
          <a:xfrm>
            <a:off x="4783630" y="1772638"/>
            <a:ext cx="2542306" cy="1247632"/>
          </a:xfrm>
          <a:prstGeom prst="rect">
            <a:avLst/>
          </a:prstGeom>
        </p:spPr>
      </p:pic>
      <p:graphicFrame>
        <p:nvGraphicFramePr>
          <p:cNvPr id="6" name="Tabella 6"/>
          <p:cNvGraphicFramePr>
            <a:graphicFrameLocks noGrp="1"/>
          </p:cNvGraphicFramePr>
          <p:nvPr/>
        </p:nvGraphicFramePr>
        <p:xfrm>
          <a:off x="1110344" y="3003435"/>
          <a:ext cx="9878617" cy="285715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26988"/>
                <a:gridCol w="1235947"/>
                <a:gridCol w="1235947"/>
                <a:gridCol w="1235947"/>
                <a:gridCol w="1235947"/>
                <a:gridCol w="1235947"/>
                <a:gridCol w="1235947"/>
                <a:gridCol w="1235947"/>
              </a:tblGrid>
              <a:tr h="553156">
                <a:tc>
                  <a:txBody>
                    <a:bodyPr/>
                    <a:lstStyle/>
                    <a:p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Analisi laboratorio</a:t>
                      </a:r>
                    </a:p>
                  </a:txBody>
                  <a:tcPr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Tx/>
                        <a:buNone/>
                      </a:pPr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53156">
                <a:tc>
                  <a:txBody>
                    <a:bodyPr/>
                    <a:lstStyle/>
                    <a:p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Diagnostica e radiologia</a:t>
                      </a:r>
                    </a:p>
                  </a:txBody>
                  <a:tcPr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44528">
                <a:tc>
                  <a:txBody>
                    <a:bodyPr/>
                    <a:lstStyle/>
                    <a:p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Visite Specialistiche</a:t>
                      </a:r>
                    </a:p>
                  </a:txBody>
                  <a:tcPr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</a:tr>
              <a:tr h="553156">
                <a:tc>
                  <a:txBody>
                    <a:bodyPr/>
                    <a:lstStyle/>
                    <a:p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Medicina Riabilitativa</a:t>
                      </a:r>
                    </a:p>
                  </a:txBody>
                  <a:tcPr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</a:tr>
              <a:tr h="553156">
                <a:tc>
                  <a:txBody>
                    <a:bodyPr/>
                    <a:lstStyle/>
                    <a:p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Medicina Estetica</a:t>
                      </a:r>
                    </a:p>
                  </a:txBody>
                  <a:tcPr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anchor="ctr"/>
                    <a:lstStyle/>
                    <a:p>
                      <a:pPr algn="ctr"/>
                      <a:endParaRPr lang="it-IT" sz="14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2352224" y="2977563"/>
            <a:ext cx="1245504" cy="541105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endParaRPr kumimoji="0" lang="it-IT" sz="1800" b="0" i="0" u="none" strike="noStrike" kern="1200" cap="none" spc="0" baseline="0" noProof="0">
              <a:ln>
                <a:noFill/>
              </a:ln>
              <a:solidFill>
                <a:prstClr val="white"/>
              </a:solidFill>
              <a:effectLst/>
              <a:uLn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110344" y="6330663"/>
            <a:ext cx="1781175" cy="369332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kumimoji="0" lang="it-IT" sz="1600" b="0" i="0" u="none" strike="noStrike" kern="1200" cap="none" spc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latin typeface="Calibri" panose="020F0502020204030204"/>
                <a:ea typeface="+mn-ea"/>
                <a:cs typeface="+mn-cs"/>
              </a:rPr>
              <a:t>Convenzionati SSN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049652" y="4761974"/>
            <a:ext cx="1245504" cy="514722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endParaRPr kumimoji="0" lang="it-IT" sz="1800" b="0" i="0" u="none" strike="noStrike" kern="1200" cap="none" spc="0" baseline="0" noProof="0">
              <a:ln>
                <a:noFill/>
              </a:ln>
              <a:solidFill>
                <a:prstClr val="white"/>
              </a:solidFill>
              <a:effectLst/>
              <a:uLn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8522706" y="3554576"/>
            <a:ext cx="1196770" cy="595284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endParaRPr kumimoji="0" lang="it-IT" sz="1800" b="0" i="0" u="none" strike="noStrike" kern="1200" cap="none" spc="0" baseline="0" noProof="0">
              <a:ln>
                <a:noFill/>
              </a:ln>
              <a:solidFill>
                <a:prstClr val="white"/>
              </a:solidFill>
              <a:effectLst/>
              <a:uLn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804148" y="3016364"/>
            <a:ext cx="1245504" cy="50905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endParaRPr kumimoji="0" lang="it-IT" sz="1800" b="0" i="0" u="none" strike="noStrike" kern="1200" cap="none" spc="0" baseline="0" noProof="0">
              <a:ln>
                <a:noFill/>
              </a:ln>
              <a:solidFill>
                <a:prstClr val="white"/>
              </a:solidFill>
              <a:effectLst/>
              <a:uLn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GERAMED FKT poliambulatir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68242" y="1845505"/>
            <a:ext cx="1048207" cy="104820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CasellaDiTesto 14"/>
          <p:cNvSpPr txBox="1"/>
          <p:nvPr/>
        </p:nvSpPr>
        <p:spPr>
          <a:xfrm>
            <a:off x="838200" y="987548"/>
            <a:ext cx="106892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</a:pPr>
            <a:r>
              <a:rPr kumimoji="0" lang="it-IT" sz="1800" b="0" i="0" u="none" strike="noStrike" kern="1200" cap="none" spc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latin typeface="Calibri" panose="020F0502020204030204"/>
                <a:ea typeface="+mn-ea"/>
                <a:cs typeface="+mn-cs"/>
              </a:rPr>
              <a:t>Il gruppo offre diagnostica per immagini, visite specialistiche, laboratori di analisi, prestazioni fisioterapiche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Viol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35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1_Tema di Office</vt:lpstr>
      <vt:lpstr>Saneb</vt:lpstr>
      <vt:lpstr>Le nostre prestazioni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Saneb</dc:title>
  <dc:creator>Imma Rinaldi</dc:creator>
  <cp:lastModifiedBy>Imma Rinaldi</cp:lastModifiedBy>
  <cp:revision>1</cp:revision>
  <dcterms:created xsi:type="dcterms:W3CDTF">2024-01-29T10:06:04Z</dcterms:created>
  <dcterms:modified xsi:type="dcterms:W3CDTF">2024-01-30T12:28:18Z</dcterms:modified>
</cp:coreProperties>
</file>